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8" r:id="rId2"/>
    <p:sldId id="339" r:id="rId3"/>
    <p:sldId id="260" r:id="rId4"/>
    <p:sldId id="283" r:id="rId5"/>
    <p:sldId id="312" r:id="rId6"/>
    <p:sldId id="271" r:id="rId7"/>
    <p:sldId id="284" r:id="rId8"/>
    <p:sldId id="311" r:id="rId9"/>
    <p:sldId id="272" r:id="rId10"/>
    <p:sldId id="285" r:id="rId11"/>
    <p:sldId id="310" r:id="rId12"/>
    <p:sldId id="273" r:id="rId13"/>
    <p:sldId id="295" r:id="rId14"/>
    <p:sldId id="309" r:id="rId15"/>
    <p:sldId id="274" r:id="rId16"/>
    <p:sldId id="296" r:id="rId17"/>
    <p:sldId id="305" r:id="rId18"/>
    <p:sldId id="275" r:id="rId19"/>
    <p:sldId id="297" r:id="rId20"/>
    <p:sldId id="304" r:id="rId21"/>
    <p:sldId id="277" r:id="rId22"/>
    <p:sldId id="298" r:id="rId23"/>
    <p:sldId id="303" r:id="rId24"/>
    <p:sldId id="278" r:id="rId25"/>
    <p:sldId id="299" r:id="rId26"/>
    <p:sldId id="302" r:id="rId27"/>
    <p:sldId id="279" r:id="rId28"/>
    <p:sldId id="300" r:id="rId29"/>
    <p:sldId id="301" r:id="rId30"/>
    <p:sldId id="317" r:id="rId31"/>
    <p:sldId id="280" r:id="rId32"/>
    <p:sldId id="294" r:id="rId33"/>
    <p:sldId id="335" r:id="rId34"/>
    <p:sldId id="262" r:id="rId35"/>
    <p:sldId id="315" r:id="rId36"/>
    <p:sldId id="316" r:id="rId37"/>
    <p:sldId id="314" r:id="rId38"/>
    <p:sldId id="321" r:id="rId39"/>
    <p:sldId id="320" r:id="rId40"/>
    <p:sldId id="313" r:id="rId41"/>
    <p:sldId id="322" r:id="rId42"/>
    <p:sldId id="319" r:id="rId43"/>
    <p:sldId id="318" r:id="rId44"/>
    <p:sldId id="263" r:id="rId45"/>
    <p:sldId id="337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CCFFFF"/>
    <a:srgbClr val="0099FF"/>
    <a:srgbClr val="000066"/>
    <a:srgbClr val="FFFFCC"/>
    <a:srgbClr val="0066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4660"/>
  </p:normalViewPr>
  <p:slideViewPr>
    <p:cSldViewPr>
      <p:cViewPr varScale="1">
        <p:scale>
          <a:sx n="68" d="100"/>
          <a:sy n="68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F1F7B-CC31-4C29-B413-F596D3175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1DEE4-7880-4492-8835-26E6E20F6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5636E-9075-4628-B919-3D7D6C3B8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CD6F2-D125-4B72-BDA8-5D8A0BA90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CDCCE-FFA5-45CC-BE97-0C10C4CE4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6F91A-738B-4330-A20E-752207F0D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2E634-C1E7-4CB3-A9B4-EDE45A585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0CEFC-2675-44A9-9F82-4483B37DA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CE46C-5D13-4B2A-97A6-AB3BAB5F4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3686E-4C9C-4679-83ED-49266A210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76971-A747-4072-B58D-37B06755A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599AE5D-2ED0-4262-B5C4-C45B8A3EF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4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4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44.xml"/><Relationship Id="rId4" Type="http://schemas.openxmlformats.org/officeDocument/2006/relationships/image" Target="../media/image10.gi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do.gendocs.ru/pars_docs/tw_refs/125/124165/124165_html_m1d622ee3.png" TargetMode="External"/><Relationship Id="rId2" Type="http://schemas.openxmlformats.org/officeDocument/2006/relationships/hyperlink" Target="http://img842.imageshack.us/img842/1323/uq8sx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zvuk.top/tracks/&#1082;&#1090;&#1086;-&#1093;&#1086;&#1095;&#1077;&#1090;-&#1089;&#1090;&#1072;&#1090;&#1100;-&#1084;&#1080;&#1083;&#1083;&#1080;&#1086;&#1085;&#1077;&#1088;&#1086;&#1084;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" Target="slide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uq8sx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NEXT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2339975" y="1628775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стал первым губернатором Пермской губернии?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13317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Г </a:t>
            </a:r>
            <a:r>
              <a:rPr lang="ru-RU" sz="2400" b="1" dirty="0"/>
              <a:t>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Чиркунов</a:t>
            </a:r>
          </a:p>
        </p:txBody>
      </p:sp>
      <p:sp>
        <p:nvSpPr>
          <p:cNvPr id="11270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Б    </a:t>
            </a:r>
            <a:r>
              <a:rPr lang="ru-RU" b="1" dirty="0" err="1"/>
              <a:t>Модерах</a:t>
            </a:r>
            <a:endParaRPr lang="ru-RU" b="1" dirty="0"/>
          </a:p>
        </p:txBody>
      </p:sp>
      <p:sp>
        <p:nvSpPr>
          <p:cNvPr id="13319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В   Махонин</a:t>
            </a:r>
          </a:p>
        </p:txBody>
      </p:sp>
      <p:sp>
        <p:nvSpPr>
          <p:cNvPr id="11272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А </a:t>
            </a:r>
            <a:r>
              <a:rPr lang="ru-RU" sz="2400" b="1" dirty="0"/>
              <a:t>  </a:t>
            </a:r>
            <a:r>
              <a:rPr lang="ru-RU" b="1" dirty="0"/>
              <a:t>Трутнев 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50 000</a:t>
            </a:r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5 000</a:t>
            </a:r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1000</a:t>
            </a:r>
          </a:p>
        </p:txBody>
      </p:sp>
      <p:sp>
        <p:nvSpPr>
          <p:cNvPr id="11281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13330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sp>
        <p:nvSpPr>
          <p:cNvPr id="11283" name="Oval 19"/>
          <p:cNvSpPr>
            <a:spLocks noChangeArrowheads="1"/>
          </p:cNvSpPr>
          <p:nvPr/>
        </p:nvSpPr>
        <p:spPr bwMode="auto">
          <a:xfrm>
            <a:off x="3995738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84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33375"/>
            <a:ext cx="309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5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6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7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30"/>
                  </p:tgtEl>
                </p:cond>
              </p:nextCondLst>
            </p:seq>
          </p:childTnLst>
        </p:cTn>
      </p:par>
    </p:tnLst>
    <p:bldLst>
      <p:bldP spid="13317" grpId="0" animBg="1"/>
      <p:bldP spid="133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12299" name="Picture 4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0" name="Picture 5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2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9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AutoShape 10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2297" name="WordArt 11"/>
          <p:cNvSpPr>
            <a:spLocks noChangeArrowheads="1" noChangeShapeType="1" noTextEdit="1"/>
          </p:cNvSpPr>
          <p:nvPr/>
        </p:nvSpPr>
        <p:spPr bwMode="auto">
          <a:xfrm>
            <a:off x="4859338" y="563563"/>
            <a:ext cx="23241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Поздравляем!</a:t>
            </a:r>
          </a:p>
        </p:txBody>
      </p:sp>
      <p:sp>
        <p:nvSpPr>
          <p:cNvPr id="63500" name="WordArt 12"/>
          <p:cNvSpPr>
            <a:spLocks noChangeArrowheads="1" noChangeShapeType="1" noTextEdit="1"/>
          </p:cNvSpPr>
          <p:nvPr/>
        </p:nvSpPr>
        <p:spPr bwMode="auto">
          <a:xfrm>
            <a:off x="3419475" y="1700213"/>
            <a:ext cx="5256213" cy="187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Вы заработали первую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несгораемую сумму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1000 рублей</a:t>
            </a:r>
          </a:p>
        </p:txBody>
      </p:sp>
    </p:spTree>
  </p:cSld>
  <p:clrMapOvr>
    <a:masterClrMapping/>
  </p:clrMapOvr>
  <p:transition advClick="0" advTm="3000">
    <p:sndAc>
      <p:stSnd>
        <p:snd r:embed="rId2" name="NEXT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13316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13317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</a:t>
            </a:r>
          </a:p>
        </p:txBody>
      </p:sp>
      <p:sp>
        <p:nvSpPr>
          <p:cNvPr id="13318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13319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13320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13321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50 000</a:t>
            </a:r>
          </a:p>
        </p:txBody>
      </p:sp>
      <p:sp>
        <p:nvSpPr>
          <p:cNvPr id="13322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5 000</a:t>
            </a:r>
          </a:p>
        </p:txBody>
      </p:sp>
      <p:sp>
        <p:nvSpPr>
          <p:cNvPr id="13323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13324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</a:t>
            </a:r>
          </a:p>
        </p:txBody>
      </p:sp>
      <p:sp>
        <p:nvSpPr>
          <p:cNvPr id="13325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sp>
        <p:nvSpPr>
          <p:cNvPr id="13326" name="Oval 19"/>
          <p:cNvSpPr>
            <a:spLocks noChangeArrowheads="1"/>
          </p:cNvSpPr>
          <p:nvPr/>
        </p:nvSpPr>
        <p:spPr bwMode="auto">
          <a:xfrm>
            <a:off x="3995738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27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33375"/>
            <a:ext cx="309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0" name="AutoShape 24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3331" name="AutoShape 25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pic>
        <p:nvPicPr>
          <p:cNvPr id="13332" name="Picture 2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2339975" y="1628775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какой важной государственной датой совпадает празднование Дня города в Перми?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14341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  День народного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единства      </a:t>
            </a:r>
          </a:p>
        </p:txBody>
      </p:sp>
      <p:sp>
        <p:nvSpPr>
          <p:cNvPr id="17414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  Новый год</a:t>
            </a:r>
          </a:p>
        </p:txBody>
      </p:sp>
      <p:sp>
        <p:nvSpPr>
          <p:cNvPr id="17415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Победы</a:t>
            </a:r>
          </a:p>
        </p:txBody>
      </p:sp>
      <p:sp>
        <p:nvSpPr>
          <p:cNvPr id="14344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День России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</a:t>
            </a: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50 000</a:t>
            </a:r>
          </a:p>
        </p:txBody>
      </p:sp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5 000</a:t>
            </a:r>
          </a:p>
        </p:txBody>
      </p:sp>
      <p:sp>
        <p:nvSpPr>
          <p:cNvPr id="14352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</a:t>
            </a:r>
          </a:p>
        </p:txBody>
      </p:sp>
      <p:sp>
        <p:nvSpPr>
          <p:cNvPr id="17426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sp>
        <p:nvSpPr>
          <p:cNvPr id="14355" name="Oval 19"/>
          <p:cNvSpPr>
            <a:spLocks noChangeArrowheads="1"/>
          </p:cNvSpPr>
          <p:nvPr/>
        </p:nvSpPr>
        <p:spPr bwMode="auto">
          <a:xfrm>
            <a:off x="3995738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56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33375"/>
            <a:ext cx="309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7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8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9" name="AutoShape 24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4360" name="AutoShape 25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pic>
        <p:nvPicPr>
          <p:cNvPr id="14361" name="Picture 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6"/>
                  </p:tgtEl>
                </p:cond>
              </p:nextCondLst>
            </p:seq>
          </p:childTnLst>
        </p:cTn>
      </p:par>
    </p:tnLst>
    <p:bldLst>
      <p:bldP spid="17414" grpId="0" animBg="1"/>
      <p:bldP spid="174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15371" name="Picture 4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2" name="Picture 5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364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8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AutoShape 10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5369" name="WordArt 11"/>
          <p:cNvSpPr>
            <a:spLocks noChangeArrowheads="1" noChangeShapeType="1" noTextEdit="1"/>
          </p:cNvSpPr>
          <p:nvPr/>
        </p:nvSpPr>
        <p:spPr bwMode="auto">
          <a:xfrm>
            <a:off x="4859338" y="563563"/>
            <a:ext cx="23241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Поздравляем!</a:t>
            </a:r>
          </a:p>
        </p:txBody>
      </p:sp>
      <p:sp>
        <p:nvSpPr>
          <p:cNvPr id="62476" name="WordArt 12"/>
          <p:cNvSpPr>
            <a:spLocks noChangeArrowheads="1" noChangeShapeType="1" noTextEdit="1"/>
          </p:cNvSpPr>
          <p:nvPr/>
        </p:nvSpPr>
        <p:spPr bwMode="auto">
          <a:xfrm>
            <a:off x="3779838" y="1844675"/>
            <a:ext cx="4824412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Вы увеличили 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свой выигрыш</a:t>
            </a:r>
          </a:p>
        </p:txBody>
      </p:sp>
    </p:spTree>
  </p:cSld>
  <p:clrMapOvr>
    <a:masterClrMapping/>
  </p:clrMapOvr>
  <p:transition advClick="0" advTm="3000">
    <p:sndAc>
      <p:stSnd>
        <p:snd r:embed="rId2" name="W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16388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16389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6390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16391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16392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16393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50 000</a:t>
            </a:r>
          </a:p>
        </p:txBody>
      </p:sp>
      <p:sp>
        <p:nvSpPr>
          <p:cNvPr id="16394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16395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16396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16397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sp>
        <p:nvSpPr>
          <p:cNvPr id="16398" name="Oval 19"/>
          <p:cNvSpPr>
            <a:spLocks noChangeArrowheads="1"/>
          </p:cNvSpPr>
          <p:nvPr/>
        </p:nvSpPr>
        <p:spPr bwMode="auto">
          <a:xfrm>
            <a:off x="3995738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99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33375"/>
            <a:ext cx="309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2339975" y="1628775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/>
              <a:t>Какой завод дал начало городу Перми?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2150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 Химический</a:t>
            </a:r>
          </a:p>
        </p:txBody>
      </p:sp>
      <p:sp>
        <p:nvSpPr>
          <p:cNvPr id="17414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Машиностроительный</a:t>
            </a:r>
          </a:p>
        </p:txBody>
      </p:sp>
      <p:sp>
        <p:nvSpPr>
          <p:cNvPr id="17415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 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Егошихинский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2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 Мотовилихинский</a:t>
            </a:r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7419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17420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17421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50 000</a:t>
            </a:r>
          </a:p>
        </p:txBody>
      </p:sp>
      <p:sp>
        <p:nvSpPr>
          <p:cNvPr id="17423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17424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17425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21522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sp>
        <p:nvSpPr>
          <p:cNvPr id="17427" name="Oval 19"/>
          <p:cNvSpPr>
            <a:spLocks noChangeArrowheads="1"/>
          </p:cNvSpPr>
          <p:nvPr/>
        </p:nvSpPr>
        <p:spPr bwMode="auto">
          <a:xfrm>
            <a:off x="3995738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28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33375"/>
            <a:ext cx="309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9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0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1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2"/>
                  </p:tgtEl>
                </p:cond>
              </p:nextCondLst>
            </p:seq>
          </p:childTnLst>
        </p:cTn>
      </p:par>
    </p:tnLst>
    <p:bldLst>
      <p:bldP spid="21509" grpId="0" animBg="1"/>
      <p:bldP spid="215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18443" name="Picture 4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4" name="Picture 5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36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AutoShape 10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8441" name="WordArt 11"/>
          <p:cNvSpPr>
            <a:spLocks noChangeArrowheads="1" noChangeShapeType="1" noTextEdit="1"/>
          </p:cNvSpPr>
          <p:nvPr/>
        </p:nvSpPr>
        <p:spPr bwMode="auto">
          <a:xfrm>
            <a:off x="4859338" y="563563"/>
            <a:ext cx="23241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Правильно!</a:t>
            </a:r>
          </a:p>
        </p:txBody>
      </p:sp>
      <p:sp>
        <p:nvSpPr>
          <p:cNvPr id="58380" name="WordArt 12"/>
          <p:cNvSpPr>
            <a:spLocks noChangeArrowheads="1" noChangeShapeType="1" noTextEdit="1"/>
          </p:cNvSpPr>
          <p:nvPr/>
        </p:nvSpPr>
        <p:spPr bwMode="auto">
          <a:xfrm>
            <a:off x="3995738" y="1844675"/>
            <a:ext cx="4824412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Теперь у вас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50 000 рублей! </a:t>
            </a:r>
          </a:p>
        </p:txBody>
      </p:sp>
    </p:spTree>
  </p:cSld>
  <p:clrMapOvr>
    <a:masterClrMapping/>
  </p:clrMapOvr>
  <p:transition advClick="0" advTm="4000">
    <p:sndAc>
      <p:stSnd>
        <p:snd r:embed="rId2" name="W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19460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19461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9462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19463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19464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19465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19466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19467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19468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19469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sp>
        <p:nvSpPr>
          <p:cNvPr id="19470" name="Oval 19"/>
          <p:cNvSpPr>
            <a:spLocks noChangeArrowheads="1"/>
          </p:cNvSpPr>
          <p:nvPr/>
        </p:nvSpPr>
        <p:spPr bwMode="auto">
          <a:xfrm>
            <a:off x="3995738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471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33375"/>
            <a:ext cx="309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2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3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4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2339975" y="1628775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животное изображено на гербе города?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25605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Г  </a:t>
            </a:r>
            <a:r>
              <a:rPr lang="ru-RU" sz="2400" b="1" dirty="0"/>
              <a:t>Лиса</a:t>
            </a:r>
          </a:p>
        </p:txBody>
      </p:sp>
      <p:sp>
        <p:nvSpPr>
          <p:cNvPr id="20486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/>
              <a:t>Б Медведь</a:t>
            </a:r>
          </a:p>
        </p:txBody>
      </p:sp>
      <p:sp>
        <p:nvSpPr>
          <p:cNvPr id="25607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В   </a:t>
            </a:r>
            <a:r>
              <a:rPr lang="ru-RU" sz="2400" b="1" dirty="0"/>
              <a:t>Собака</a:t>
            </a:r>
          </a:p>
        </p:txBody>
      </p:sp>
      <p:sp>
        <p:nvSpPr>
          <p:cNvPr id="20488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А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Орёл</a:t>
            </a:r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20494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20496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25618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sp>
        <p:nvSpPr>
          <p:cNvPr id="20499" name="Oval 19"/>
          <p:cNvSpPr>
            <a:spLocks noChangeArrowheads="1"/>
          </p:cNvSpPr>
          <p:nvPr/>
        </p:nvSpPr>
        <p:spPr bwMode="auto">
          <a:xfrm>
            <a:off x="3995738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00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33375"/>
            <a:ext cx="309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1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8"/>
                  </p:tgtEl>
                </p:cond>
              </p:nextCondLst>
            </p:seq>
          </p:childTnLst>
        </p:cTn>
      </p:par>
    </p:tnLst>
    <p:bldLst>
      <p:bldP spid="25605" grpId="0" animBg="1"/>
      <p:bldP spid="256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058" y="0"/>
            <a:ext cx="9060942" cy="563231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Игра </a:t>
            </a:r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«Кто хочет стать миллионером?»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посвящена  теме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«История Перми»</a:t>
            </a:r>
          </a:p>
          <a:p>
            <a:pPr algn="ctr">
              <a:defRPr/>
            </a:pPr>
            <a:endParaRPr lang="ru-RU" sz="36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Вам будут предложены </a:t>
            </a:r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 вопросов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</a:t>
            </a:r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 варианта </a:t>
            </a:r>
            <a:r>
              <a:rPr lang="ru-RU" sz="36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ответов.</a:t>
            </a: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Только </a:t>
            </a:r>
            <a:r>
              <a:rPr lang="ru-RU" sz="36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один</a:t>
            </a:r>
            <a:r>
              <a:rPr lang="ru-RU" sz="36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ответ правильный.</a:t>
            </a:r>
          </a:p>
          <a:p>
            <a:pPr algn="ctr">
              <a:defRPr/>
            </a:pPr>
            <a:endParaRPr lang="ru-RU" sz="36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36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Желаем удачи!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7" name="Group 3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21515" name="Picture 4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6" name="Picture 5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1508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9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AutoShape 10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1513" name="WordArt 11"/>
          <p:cNvSpPr>
            <a:spLocks noChangeArrowheads="1" noChangeShapeType="1" noTextEdit="1"/>
          </p:cNvSpPr>
          <p:nvPr/>
        </p:nvSpPr>
        <p:spPr bwMode="auto">
          <a:xfrm>
            <a:off x="4859338" y="563563"/>
            <a:ext cx="23241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Поздравляем!</a:t>
            </a:r>
          </a:p>
        </p:txBody>
      </p:sp>
      <p:sp>
        <p:nvSpPr>
          <p:cNvPr id="57356" name="WordArt 12"/>
          <p:cNvSpPr>
            <a:spLocks noChangeArrowheads="1" noChangeShapeType="1" noTextEdit="1"/>
          </p:cNvSpPr>
          <p:nvPr/>
        </p:nvSpPr>
        <p:spPr bwMode="auto">
          <a:xfrm>
            <a:off x="3779838" y="1557338"/>
            <a:ext cx="5040312" cy="1943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Вы заработали 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несгораемую  сумму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100 000 рублей</a:t>
            </a:r>
          </a:p>
        </p:txBody>
      </p:sp>
    </p:spTree>
  </p:cSld>
  <p:clrMapOvr>
    <a:masterClrMapping/>
  </p:clrMapOvr>
  <p:transition advClick="0" advTm="3000">
    <p:sndAc>
      <p:stSnd>
        <p:snd r:embed="rId2" name="NEXT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22532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22533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22534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22535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22536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100 000</a:t>
            </a:r>
          </a:p>
        </p:txBody>
      </p:sp>
      <p:sp>
        <p:nvSpPr>
          <p:cNvPr id="22537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22538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22539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22540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22541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22542" name="Group 20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2517" y="119"/>
            <a:chExt cx="680" cy="635"/>
          </a:xfrm>
        </p:grpSpPr>
        <p:sp>
          <p:nvSpPr>
            <p:cNvPr id="22544" name="Oval 21"/>
            <p:cNvSpPr>
              <a:spLocks noChangeArrowheads="1"/>
            </p:cNvSpPr>
            <p:nvPr/>
          </p:nvSpPr>
          <p:spPr bwMode="auto">
            <a:xfrm>
              <a:off x="2517" y="119"/>
              <a:ext cx="680" cy="6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2545" name="Picture 2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89" y="210"/>
              <a:ext cx="19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6" name="Picture 2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8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7" name="Picture 2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1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43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2339975" y="1628775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1917 года эта улица  в Перми называлась Кунгурской,  а сейчас она называется..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23557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 Комсомольский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проспект  </a:t>
            </a:r>
          </a:p>
        </p:txBody>
      </p:sp>
      <p:sp>
        <p:nvSpPr>
          <p:cNvPr id="29702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 Сибирская</a:t>
            </a:r>
          </a:p>
        </p:txBody>
      </p:sp>
      <p:sp>
        <p:nvSpPr>
          <p:cNvPr id="23559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Фрунзе</a:t>
            </a:r>
          </a:p>
        </p:txBody>
      </p:sp>
      <p:sp>
        <p:nvSpPr>
          <p:cNvPr id="29704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Ленина </a:t>
            </a:r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23562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23564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100 000</a:t>
            </a:r>
          </a:p>
        </p:txBody>
      </p:sp>
      <p:sp>
        <p:nvSpPr>
          <p:cNvPr id="23566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23567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23569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255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23571" name="Group 20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2517" y="119"/>
            <a:chExt cx="680" cy="635"/>
          </a:xfrm>
        </p:grpSpPr>
        <p:sp>
          <p:nvSpPr>
            <p:cNvPr id="23573" name="Oval 21"/>
            <p:cNvSpPr>
              <a:spLocks noChangeArrowheads="1"/>
            </p:cNvSpPr>
            <p:nvPr/>
          </p:nvSpPr>
          <p:spPr bwMode="auto">
            <a:xfrm>
              <a:off x="2517" y="119"/>
              <a:ext cx="680" cy="6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3574" name="Picture 2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89" y="210"/>
              <a:ext cx="19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5" name="Picture 2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08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76" name="Picture 2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71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3572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7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14"/>
                  </p:tgtEl>
                </p:cond>
              </p:nextCondLst>
            </p:seq>
          </p:childTnLst>
        </p:cTn>
      </p:par>
    </p:tnLst>
    <p:bldLst>
      <p:bldP spid="29702" grpId="0" animBg="1"/>
      <p:bldP spid="2970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24587" name="Picture 4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8" name="Picture 5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580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8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9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AutoShape 10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4585" name="WordArt 11"/>
          <p:cNvSpPr>
            <a:spLocks noChangeArrowheads="1" noChangeShapeType="1" noTextEdit="1"/>
          </p:cNvSpPr>
          <p:nvPr/>
        </p:nvSpPr>
        <p:spPr bwMode="auto">
          <a:xfrm>
            <a:off x="4859338" y="563563"/>
            <a:ext cx="23241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Поздравляем!</a:t>
            </a:r>
          </a:p>
        </p:txBody>
      </p:sp>
      <p:sp>
        <p:nvSpPr>
          <p:cNvPr id="56332" name="WordArt 12"/>
          <p:cNvSpPr>
            <a:spLocks noChangeArrowheads="1" noChangeShapeType="1" noTextEdit="1"/>
          </p:cNvSpPr>
          <p:nvPr/>
        </p:nvSpPr>
        <p:spPr bwMode="auto">
          <a:xfrm>
            <a:off x="3995738" y="1844675"/>
            <a:ext cx="4824412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Не каждый может 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заработать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125 000 рублей.</a:t>
            </a:r>
          </a:p>
        </p:txBody>
      </p:sp>
    </p:spTree>
  </p:cSld>
  <p:clrMapOvr>
    <a:masterClrMapping/>
  </p:clrMapOvr>
  <p:transition advClick="0" advTm="3000">
    <p:sndAc>
      <p:stSnd>
        <p:snd r:embed="rId2" name="W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25604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25605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25606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25607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125 000</a:t>
            </a:r>
          </a:p>
        </p:txBody>
      </p:sp>
      <p:sp>
        <p:nvSpPr>
          <p:cNvPr id="25608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100 000</a:t>
            </a:r>
          </a:p>
        </p:txBody>
      </p:sp>
      <p:sp>
        <p:nvSpPr>
          <p:cNvPr id="25609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25610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25611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25612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25613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25614" name="Group 20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2517" y="119"/>
            <a:chExt cx="680" cy="635"/>
          </a:xfrm>
        </p:grpSpPr>
        <p:sp>
          <p:nvSpPr>
            <p:cNvPr id="25616" name="Oval 21"/>
            <p:cNvSpPr>
              <a:spLocks noChangeArrowheads="1"/>
            </p:cNvSpPr>
            <p:nvPr/>
          </p:nvSpPr>
          <p:spPr bwMode="auto">
            <a:xfrm>
              <a:off x="2517" y="119"/>
              <a:ext cx="680" cy="6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5617" name="Picture 2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89" y="210"/>
              <a:ext cx="19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8" name="Picture 2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8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9" name="Picture 2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1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5615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2339975" y="1628775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назывался город Пермь в 1940-1957 годы?</a:t>
            </a:r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33797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661025"/>
            <a:ext cx="3006725" cy="768350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Г  Славянов </a:t>
            </a:r>
            <a:endParaRPr lang="ru-RU" sz="2800" b="1" dirty="0"/>
          </a:p>
        </p:txBody>
      </p:sp>
      <p:sp>
        <p:nvSpPr>
          <p:cNvPr id="26630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Б   Пермь</a:t>
            </a:r>
          </a:p>
        </p:txBody>
      </p:sp>
      <p:sp>
        <p:nvSpPr>
          <p:cNvPr id="26631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В Молотов </a:t>
            </a:r>
          </a:p>
        </p:txBody>
      </p:sp>
      <p:sp>
        <p:nvSpPr>
          <p:cNvPr id="33800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А  Калинин</a:t>
            </a:r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26634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26635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26636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125 000</a:t>
            </a:r>
          </a:p>
        </p:txBody>
      </p:sp>
      <p:sp>
        <p:nvSpPr>
          <p:cNvPr id="26637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100 000</a:t>
            </a: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26639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26641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33810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26643" name="Group 20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2517" y="119"/>
            <a:chExt cx="680" cy="635"/>
          </a:xfrm>
        </p:grpSpPr>
        <p:sp>
          <p:nvSpPr>
            <p:cNvPr id="26645" name="Oval 21"/>
            <p:cNvSpPr>
              <a:spLocks noChangeArrowheads="1"/>
            </p:cNvSpPr>
            <p:nvPr/>
          </p:nvSpPr>
          <p:spPr bwMode="auto">
            <a:xfrm>
              <a:off x="2517" y="119"/>
              <a:ext cx="680" cy="6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6646" name="Picture 2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89" y="210"/>
              <a:ext cx="19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7" name="Picture 2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08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8" name="Picture 2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71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6644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8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10"/>
                  </p:tgtEl>
                </p:cond>
              </p:nextCondLst>
            </p:seq>
          </p:childTnLst>
        </p:cTn>
      </p:par>
    </p:tnLst>
    <p:bldLst>
      <p:bldP spid="33797" grpId="0" animBg="1"/>
      <p:bldP spid="3380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27659" name="Picture 4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0" name="Picture 5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7652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8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9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AutoShape 10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7657" name="WordArt 11"/>
          <p:cNvSpPr>
            <a:spLocks noChangeArrowheads="1" noChangeShapeType="1" noTextEdit="1"/>
          </p:cNvSpPr>
          <p:nvPr/>
        </p:nvSpPr>
        <p:spPr bwMode="auto">
          <a:xfrm>
            <a:off x="4859338" y="563563"/>
            <a:ext cx="23241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Поздравляем!</a:t>
            </a:r>
          </a:p>
        </p:txBody>
      </p:sp>
      <p:sp>
        <p:nvSpPr>
          <p:cNvPr id="55308" name="WordArt 12"/>
          <p:cNvSpPr>
            <a:spLocks noChangeArrowheads="1" noChangeShapeType="1" noTextEdit="1"/>
          </p:cNvSpPr>
          <p:nvPr/>
        </p:nvSpPr>
        <p:spPr bwMode="auto">
          <a:xfrm>
            <a:off x="3708400" y="1557338"/>
            <a:ext cx="5040313" cy="2087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Вы заработали 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приличную сумму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250 000 рублей</a:t>
            </a:r>
          </a:p>
        </p:txBody>
      </p:sp>
    </p:spTree>
  </p:cSld>
  <p:clrMapOvr>
    <a:masterClrMapping/>
  </p:clrMapOvr>
  <p:transition advClick="0" advTm="4000">
    <p:sndAc>
      <p:stSnd>
        <p:snd r:embed="rId2" name="W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28676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28677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28678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250 000</a:t>
            </a:r>
          </a:p>
        </p:txBody>
      </p:sp>
      <p:sp>
        <p:nvSpPr>
          <p:cNvPr id="28679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125 000</a:t>
            </a:r>
          </a:p>
        </p:txBody>
      </p:sp>
      <p:sp>
        <p:nvSpPr>
          <p:cNvPr id="28680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100 000</a:t>
            </a:r>
          </a:p>
        </p:txBody>
      </p:sp>
      <p:sp>
        <p:nvSpPr>
          <p:cNvPr id="28681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28682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28683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28684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28685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28686" name="Group 20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2517" y="119"/>
            <a:chExt cx="680" cy="635"/>
          </a:xfrm>
        </p:grpSpPr>
        <p:sp>
          <p:nvSpPr>
            <p:cNvPr id="28689" name="Oval 21"/>
            <p:cNvSpPr>
              <a:spLocks noChangeArrowheads="1"/>
            </p:cNvSpPr>
            <p:nvPr/>
          </p:nvSpPr>
          <p:spPr bwMode="auto">
            <a:xfrm>
              <a:off x="2517" y="119"/>
              <a:ext cx="680" cy="6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8690" name="Picture 2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89" y="210"/>
              <a:ext cx="19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1" name="Picture 2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8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2" name="Picture 2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1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687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8" name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2339975" y="1628775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районов поделён город Пермь?</a:t>
            </a:r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29701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Г    7</a:t>
            </a:r>
          </a:p>
        </p:txBody>
      </p:sp>
      <p:sp>
        <p:nvSpPr>
          <p:cNvPr id="37894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48640" y="5661024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Б       5</a:t>
            </a:r>
          </a:p>
        </p:txBody>
      </p:sp>
      <p:sp>
        <p:nvSpPr>
          <p:cNvPr id="29703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В      6</a:t>
            </a:r>
          </a:p>
        </p:txBody>
      </p:sp>
      <p:sp>
        <p:nvSpPr>
          <p:cNvPr id="37896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А     8 </a:t>
            </a:r>
          </a:p>
        </p:txBody>
      </p:sp>
      <p:sp>
        <p:nvSpPr>
          <p:cNvPr id="29705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29706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29707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250 000</a:t>
            </a:r>
          </a:p>
        </p:txBody>
      </p:sp>
      <p:sp>
        <p:nvSpPr>
          <p:cNvPr id="29708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125 000</a:t>
            </a:r>
          </a:p>
        </p:txBody>
      </p:sp>
      <p:sp>
        <p:nvSpPr>
          <p:cNvPr id="29709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100 000</a:t>
            </a:r>
          </a:p>
        </p:txBody>
      </p:sp>
      <p:sp>
        <p:nvSpPr>
          <p:cNvPr id="29710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29711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29712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29713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37906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29715" name="Group 20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2517" y="119"/>
            <a:chExt cx="680" cy="635"/>
          </a:xfrm>
        </p:grpSpPr>
        <p:sp>
          <p:nvSpPr>
            <p:cNvPr id="29717" name="Oval 21"/>
            <p:cNvSpPr>
              <a:spLocks noChangeArrowheads="1"/>
            </p:cNvSpPr>
            <p:nvPr/>
          </p:nvSpPr>
          <p:spPr bwMode="auto">
            <a:xfrm>
              <a:off x="2517" y="119"/>
              <a:ext cx="680" cy="6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9718" name="Picture 2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89" y="210"/>
              <a:ext cx="19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19" name="Picture 2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08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20" name="Picture 2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71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9716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9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06"/>
                  </p:tgtEl>
                </p:cond>
              </p:nextCondLst>
            </p:seq>
          </p:childTnLst>
        </p:cTn>
      </p:par>
    </p:tnLst>
    <p:bldLst>
      <p:bldP spid="37894" grpId="0" animBg="1"/>
      <p:bldP spid="3789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30731" name="Picture 4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32" name="Picture 5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24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8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9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AutoShape 10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0729" name="WordArt 11"/>
          <p:cNvSpPr>
            <a:spLocks noChangeArrowheads="1" noChangeShapeType="1" noTextEdit="1"/>
          </p:cNvSpPr>
          <p:nvPr/>
        </p:nvSpPr>
        <p:spPr bwMode="auto">
          <a:xfrm>
            <a:off x="4859338" y="563563"/>
            <a:ext cx="23241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Поздравляем!</a:t>
            </a:r>
          </a:p>
        </p:txBody>
      </p:sp>
      <p:sp>
        <p:nvSpPr>
          <p:cNvPr id="54284" name="WordArt 12"/>
          <p:cNvSpPr>
            <a:spLocks noChangeArrowheads="1" noChangeShapeType="1" noTextEdit="1"/>
          </p:cNvSpPr>
          <p:nvPr/>
        </p:nvSpPr>
        <p:spPr bwMode="auto">
          <a:xfrm>
            <a:off x="3779838" y="1844675"/>
            <a:ext cx="4824412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Теперь у вас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500 000 рублей!</a:t>
            </a:r>
          </a:p>
        </p:txBody>
      </p:sp>
    </p:spTree>
  </p:cSld>
  <p:clrMapOvr>
    <a:masterClrMapping/>
  </p:clrMapOvr>
  <p:transition advClick="0" advTm="4000">
    <p:sndAc>
      <p:stSnd>
        <p:snd r:embed="rId2" name="W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AutoShape 53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4101" name="AutoShape 67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4102" name="AutoShape 68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</a:t>
            </a:r>
          </a:p>
        </p:txBody>
      </p:sp>
      <p:sp>
        <p:nvSpPr>
          <p:cNvPr id="4103" name="AutoShape 69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4104" name="AutoShape 70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4105" name="AutoShape 71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4106" name="AutoShape 72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50 000</a:t>
            </a:r>
          </a:p>
        </p:txBody>
      </p:sp>
      <p:sp>
        <p:nvSpPr>
          <p:cNvPr id="4107" name="AutoShape 73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5 000</a:t>
            </a:r>
          </a:p>
        </p:txBody>
      </p:sp>
      <p:sp>
        <p:nvSpPr>
          <p:cNvPr id="4108" name="AutoShape 74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1000</a:t>
            </a:r>
          </a:p>
        </p:txBody>
      </p:sp>
      <p:sp>
        <p:nvSpPr>
          <p:cNvPr id="4109" name="AutoShape 75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</a:t>
            </a:r>
          </a:p>
        </p:txBody>
      </p:sp>
      <p:sp>
        <p:nvSpPr>
          <p:cNvPr id="4110" name="Oval 77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4111" name="Group 90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2517" y="119"/>
            <a:chExt cx="680" cy="635"/>
          </a:xfrm>
        </p:grpSpPr>
        <p:sp>
          <p:nvSpPr>
            <p:cNvPr id="4112" name="Oval 78"/>
            <p:cNvSpPr>
              <a:spLocks noChangeArrowheads="1"/>
            </p:cNvSpPr>
            <p:nvPr/>
          </p:nvSpPr>
          <p:spPr bwMode="auto">
            <a:xfrm>
              <a:off x="2517" y="119"/>
              <a:ext cx="680" cy="6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4113" name="Picture 8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789" y="210"/>
              <a:ext cx="19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4" name="Picture 8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08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5" name="Picture 8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71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31748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500 000</a:t>
            </a:r>
          </a:p>
        </p:txBody>
      </p:sp>
      <p:sp>
        <p:nvSpPr>
          <p:cNvPr id="31749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31750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250 000</a:t>
            </a:r>
          </a:p>
        </p:txBody>
      </p:sp>
      <p:sp>
        <p:nvSpPr>
          <p:cNvPr id="31751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125 000</a:t>
            </a:r>
          </a:p>
        </p:txBody>
      </p:sp>
      <p:sp>
        <p:nvSpPr>
          <p:cNvPr id="31752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100 000</a:t>
            </a:r>
          </a:p>
        </p:txBody>
      </p:sp>
      <p:sp>
        <p:nvSpPr>
          <p:cNvPr id="31753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31754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31755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31756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31757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31758" name="Group 19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2517" y="119"/>
            <a:chExt cx="680" cy="635"/>
          </a:xfrm>
        </p:grpSpPr>
        <p:sp>
          <p:nvSpPr>
            <p:cNvPr id="31760" name="Oval 20"/>
            <p:cNvSpPr>
              <a:spLocks noChangeArrowheads="1"/>
            </p:cNvSpPr>
            <p:nvPr/>
          </p:nvSpPr>
          <p:spPr bwMode="auto">
            <a:xfrm>
              <a:off x="2517" y="119"/>
              <a:ext cx="680" cy="6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1761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89" y="210"/>
              <a:ext cx="19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2" name="Picture 2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608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63" name="Picture 2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971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1759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2339975" y="1628775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 Указом 1780 года предписала  "город губернский для Пермского наместничества назначить в сём месте, наименовав оный город Пермь</a:t>
            </a:r>
            <a:r>
              <a:rPr lang="ru-RU" sz="2400" b="1" dirty="0"/>
              <a:t>"</a:t>
            </a: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32773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  Евдокия Лопухина</a:t>
            </a:r>
            <a:r>
              <a:rPr lang="ru-RU" b="1" dirty="0"/>
              <a:t>.</a:t>
            </a:r>
          </a:p>
        </p:txBody>
      </p:sp>
      <p:sp>
        <p:nvSpPr>
          <p:cNvPr id="41990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  Елизавета Петровна       </a:t>
            </a:r>
          </a:p>
        </p:txBody>
      </p:sp>
      <p:sp>
        <p:nvSpPr>
          <p:cNvPr id="41991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 Анна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Иоановна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sp>
        <p:nvSpPr>
          <p:cNvPr id="32776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  Екатерина Великая     </a:t>
            </a:r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500 000</a:t>
            </a:r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250 000</a:t>
            </a:r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125 000</a:t>
            </a:r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100 000</a:t>
            </a:r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50 000</a:t>
            </a:r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5 000</a:t>
            </a:r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1000</a:t>
            </a:r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42002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32787" name="Group 20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2517" y="119"/>
            <a:chExt cx="680" cy="635"/>
          </a:xfrm>
        </p:grpSpPr>
        <p:sp>
          <p:nvSpPr>
            <p:cNvPr id="32790" name="Oval 21"/>
            <p:cNvSpPr>
              <a:spLocks noChangeArrowheads="1"/>
            </p:cNvSpPr>
            <p:nvPr/>
          </p:nvSpPr>
          <p:spPr bwMode="auto">
            <a:xfrm>
              <a:off x="2517" y="119"/>
              <a:ext cx="680" cy="63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2791" name="Picture 2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89" y="210"/>
              <a:ext cx="19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92" name="Picture 2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08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93" name="Picture 2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71" y="255"/>
              <a:ext cx="17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2788" name="Picture 2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9" name="Picture 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0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002"/>
                  </p:tgtEl>
                </p:cond>
              </p:nextCondLst>
            </p:seq>
          </p:childTnLst>
        </p:cTn>
      </p:par>
    </p:tnLst>
    <p:bldLst>
      <p:bldP spid="41990" grpId="0" animBg="1"/>
      <p:bldP spid="4199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5" name="Group 12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33803" name="Picture 2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804" name="Picture 3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3796" name="Picture 4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5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33801" name="WordArt 9"/>
          <p:cNvSpPr>
            <a:spLocks noChangeArrowheads="1" noChangeShapeType="1" noTextEdit="1"/>
          </p:cNvSpPr>
          <p:nvPr/>
        </p:nvSpPr>
        <p:spPr bwMode="auto">
          <a:xfrm>
            <a:off x="4500563" y="563563"/>
            <a:ext cx="2682875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Вы миллионер!</a:t>
            </a:r>
          </a:p>
        </p:txBody>
      </p:sp>
      <p:sp>
        <p:nvSpPr>
          <p:cNvPr id="47114" name="WordArt 10"/>
          <p:cNvSpPr>
            <a:spLocks noChangeArrowheads="1" noChangeShapeType="1" noTextEdit="1"/>
          </p:cNvSpPr>
          <p:nvPr/>
        </p:nvSpPr>
        <p:spPr bwMode="auto">
          <a:xfrm>
            <a:off x="3563938" y="1412875"/>
            <a:ext cx="5256212" cy="187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Поздравляем 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 выигрышем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1 000 000 рублей!</a:t>
            </a:r>
          </a:p>
        </p:txBody>
      </p:sp>
    </p:spTree>
  </p:cSld>
  <p:clrMapOvr>
    <a:masterClrMapping/>
  </p:clrMapOvr>
  <p:transition advClick="0" advTm="5000">
    <p:sndAc>
      <p:stSnd>
        <p:snd r:embed="rId2" name="NEXT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"/>
          <p:cNvSpPr>
            <a:spLocks noChangeArrowheads="1" noChangeShapeType="1" noTextEdit="1"/>
          </p:cNvSpPr>
          <p:nvPr/>
        </p:nvSpPr>
        <p:spPr bwMode="auto">
          <a:xfrm>
            <a:off x="755650" y="1773238"/>
            <a:ext cx="7489825" cy="1338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До новой встречи!</a:t>
            </a:r>
          </a:p>
        </p:txBody>
      </p:sp>
    </p:spTree>
  </p:cSld>
  <p:clrMapOvr>
    <a:masterClrMapping/>
  </p:clrMapOvr>
  <p:transition advClick="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4"/>
          <p:cNvSpPr>
            <a:spLocks noChangeArrowheads="1" noChangeShapeType="1" noTextEdit="1"/>
          </p:cNvSpPr>
          <p:nvPr/>
        </p:nvSpPr>
        <p:spPr bwMode="auto">
          <a:xfrm>
            <a:off x="3492500" y="260350"/>
            <a:ext cx="5472113" cy="316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Очень жаль!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Вы покидаете игру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без выигрыша.</a:t>
            </a:r>
          </a:p>
        </p:txBody>
      </p:sp>
      <p:pic>
        <p:nvPicPr>
          <p:cNvPr id="8200" name="Picture 8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35846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2"/>
          <p:cNvSpPr>
            <a:spLocks noChangeArrowheads="1" noChangeShapeType="1" noTextEdit="1"/>
          </p:cNvSpPr>
          <p:nvPr/>
        </p:nvSpPr>
        <p:spPr bwMode="auto">
          <a:xfrm>
            <a:off x="3492500" y="260350"/>
            <a:ext cx="5472113" cy="316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Очень жаль!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Вы покидаете игру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без выигрыша.</a:t>
            </a:r>
          </a:p>
        </p:txBody>
      </p:sp>
      <p:pic>
        <p:nvPicPr>
          <p:cNvPr id="68611" name="Picture 3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36870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/>
          <p:cNvSpPr>
            <a:spLocks noChangeArrowheads="1" noChangeShapeType="1" noTextEdit="1"/>
          </p:cNvSpPr>
          <p:nvPr/>
        </p:nvSpPr>
        <p:spPr bwMode="auto">
          <a:xfrm>
            <a:off x="3492500" y="260350"/>
            <a:ext cx="5472113" cy="316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Очень жаль!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Вы покидаете игру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 без выигрыша.</a:t>
            </a:r>
          </a:p>
        </p:txBody>
      </p:sp>
      <p:pic>
        <p:nvPicPr>
          <p:cNvPr id="69635" name="Picture 3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Picture 4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37894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3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4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38917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WordArt 2"/>
          <p:cNvSpPr>
            <a:spLocks noChangeArrowheads="1" noChangeShapeType="1" noTextEdit="1"/>
          </p:cNvSpPr>
          <p:nvPr/>
        </p:nvSpPr>
        <p:spPr bwMode="auto">
          <a:xfrm>
            <a:off x="3311525" y="1412875"/>
            <a:ext cx="5832475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Ваш выигрыш составил 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1 000 рублей.</a:t>
            </a:r>
          </a:p>
        </p:txBody>
      </p:sp>
      <p:sp>
        <p:nvSpPr>
          <p:cNvPr id="38919" name="WordArt 8"/>
          <p:cNvSpPr>
            <a:spLocks noChangeArrowheads="1" noChangeShapeType="1" noTextEdit="1"/>
          </p:cNvSpPr>
          <p:nvPr/>
        </p:nvSpPr>
        <p:spPr bwMode="auto">
          <a:xfrm>
            <a:off x="3022600" y="476250"/>
            <a:ext cx="61214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Вы покидаете игру.</a:t>
            </a:r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5" name="Picture 3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39941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WordArt 7"/>
          <p:cNvSpPr>
            <a:spLocks noChangeArrowheads="1" noChangeShapeType="1" noTextEdit="1"/>
          </p:cNvSpPr>
          <p:nvPr/>
        </p:nvSpPr>
        <p:spPr bwMode="auto">
          <a:xfrm>
            <a:off x="3311525" y="1412875"/>
            <a:ext cx="5832475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Ваш выигрыш составил 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1 000 рублей.</a:t>
            </a:r>
          </a:p>
        </p:txBody>
      </p:sp>
      <p:sp>
        <p:nvSpPr>
          <p:cNvPr id="39943" name="WordArt 8"/>
          <p:cNvSpPr>
            <a:spLocks noChangeArrowheads="1" noChangeShapeType="1" noTextEdit="1"/>
          </p:cNvSpPr>
          <p:nvPr/>
        </p:nvSpPr>
        <p:spPr bwMode="auto">
          <a:xfrm>
            <a:off x="3022600" y="476250"/>
            <a:ext cx="61214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Вы покидаете игру.</a:t>
            </a:r>
          </a:p>
        </p:txBody>
      </p:sp>
      <p:sp>
        <p:nvSpPr>
          <p:cNvPr id="74761" name="Text Box 9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1" name="Picture 3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4096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WordArt 7"/>
          <p:cNvSpPr>
            <a:spLocks noChangeArrowheads="1" noChangeShapeType="1" noTextEdit="1"/>
          </p:cNvSpPr>
          <p:nvPr/>
        </p:nvSpPr>
        <p:spPr bwMode="auto">
          <a:xfrm>
            <a:off x="3311525" y="1412875"/>
            <a:ext cx="5832475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Ваш выигрыш составил </a:t>
            </a:r>
          </a:p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1 000 рублей.</a:t>
            </a:r>
          </a:p>
        </p:txBody>
      </p:sp>
      <p:sp>
        <p:nvSpPr>
          <p:cNvPr id="40967" name="WordArt 8"/>
          <p:cNvSpPr>
            <a:spLocks noChangeArrowheads="1" noChangeShapeType="1" noTextEdit="1"/>
          </p:cNvSpPr>
          <p:nvPr/>
        </p:nvSpPr>
        <p:spPr bwMode="auto">
          <a:xfrm>
            <a:off x="3022600" y="476250"/>
            <a:ext cx="61214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Вы покидаете игру.</a:t>
            </a:r>
          </a:p>
        </p:txBody>
      </p:sp>
      <p:sp>
        <p:nvSpPr>
          <p:cNvPr id="73737" name="Text Box 9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339975" y="1628775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считается основателем Перми?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5125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7482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Г  Славянов</a:t>
            </a:r>
          </a:p>
        </p:txBody>
      </p:sp>
      <p:sp>
        <p:nvSpPr>
          <p:cNvPr id="5126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2385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Б    Мешков</a:t>
            </a:r>
          </a:p>
        </p:txBody>
      </p:sp>
      <p:sp>
        <p:nvSpPr>
          <p:cNvPr id="5127" name="AutoShap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В  </a:t>
            </a:r>
            <a:r>
              <a:rPr lang="ru-RU" b="1" dirty="0" err="1"/>
              <a:t>Модерах</a:t>
            </a:r>
            <a:endParaRPr lang="ru-RU" b="1" dirty="0"/>
          </a:p>
        </p:txBody>
      </p:sp>
      <p:sp>
        <p:nvSpPr>
          <p:cNvPr id="5128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А  Татищев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</a:t>
            </a:r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25 000</a:t>
            </a:r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5 000</a:t>
            </a:r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1000</a:t>
            </a:r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</a:t>
            </a:r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pic>
        <p:nvPicPr>
          <p:cNvPr id="5139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40" name="Группа 24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3995738" y="188913"/>
            <a:chExt cx="1079500" cy="1008062"/>
          </a:xfrm>
        </p:grpSpPr>
        <p:sp>
          <p:nvSpPr>
            <p:cNvPr id="5141" name="Oval 19"/>
            <p:cNvSpPr>
              <a:spLocks noChangeArrowheads="1"/>
            </p:cNvSpPr>
            <p:nvPr/>
          </p:nvSpPr>
          <p:spPr bwMode="auto">
            <a:xfrm>
              <a:off x="3995738" y="188913"/>
              <a:ext cx="1079500" cy="10080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5142" name="Picture 2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27538" y="333375"/>
              <a:ext cx="309562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3" name="Picture 2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140200" y="404813"/>
              <a:ext cx="27305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44" name="Picture 2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716463" y="404813"/>
              <a:ext cx="27305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8"/>
                  </p:tgtEl>
                </p:cond>
              </p:nextCondLst>
            </p:seq>
          </p:childTnLst>
        </p:cTn>
      </p:par>
    </p:tnLst>
    <p:bldLst>
      <p:bldP spid="512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3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4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4198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WordArt 2"/>
          <p:cNvSpPr>
            <a:spLocks noChangeArrowheads="1" noChangeShapeType="1" noTextEdit="1"/>
          </p:cNvSpPr>
          <p:nvPr/>
        </p:nvSpPr>
        <p:spPr bwMode="auto">
          <a:xfrm>
            <a:off x="2987675" y="2060575"/>
            <a:ext cx="59769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У Вас 100 000 рублей!</a:t>
            </a:r>
          </a:p>
        </p:txBody>
      </p:sp>
      <p:sp>
        <p:nvSpPr>
          <p:cNvPr id="41991" name="WordArt 8"/>
          <p:cNvSpPr>
            <a:spLocks noChangeArrowheads="1" noChangeShapeType="1" noTextEdit="1"/>
          </p:cNvSpPr>
          <p:nvPr/>
        </p:nvSpPr>
        <p:spPr bwMode="auto">
          <a:xfrm>
            <a:off x="3022600" y="476250"/>
            <a:ext cx="61214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Вы покидаете игру.</a:t>
            </a: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3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WordArt 6"/>
          <p:cNvSpPr>
            <a:spLocks noChangeArrowheads="1" noChangeShapeType="1" noTextEdit="1"/>
          </p:cNvSpPr>
          <p:nvPr/>
        </p:nvSpPr>
        <p:spPr bwMode="auto">
          <a:xfrm>
            <a:off x="2987675" y="2060575"/>
            <a:ext cx="59769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У Вас 100 000 рублей!</a:t>
            </a:r>
          </a:p>
        </p:txBody>
      </p:sp>
      <p:sp>
        <p:nvSpPr>
          <p:cNvPr id="43015" name="WordArt 7"/>
          <p:cNvSpPr>
            <a:spLocks noChangeArrowheads="1" noChangeShapeType="1" noTextEdit="1"/>
          </p:cNvSpPr>
          <p:nvPr/>
        </p:nvSpPr>
        <p:spPr bwMode="auto">
          <a:xfrm>
            <a:off x="3022600" y="476250"/>
            <a:ext cx="61214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Вы покидаете игру.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44037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WordArt 7"/>
          <p:cNvSpPr>
            <a:spLocks noChangeArrowheads="1" noChangeShapeType="1" noTextEdit="1"/>
          </p:cNvSpPr>
          <p:nvPr/>
        </p:nvSpPr>
        <p:spPr bwMode="auto">
          <a:xfrm>
            <a:off x="2987675" y="2060575"/>
            <a:ext cx="59769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У Вас 100 000 рублей!</a:t>
            </a:r>
          </a:p>
        </p:txBody>
      </p:sp>
      <p:sp>
        <p:nvSpPr>
          <p:cNvPr id="44039" name="WordArt 8"/>
          <p:cNvSpPr>
            <a:spLocks noChangeArrowheads="1" noChangeShapeType="1" noTextEdit="1"/>
          </p:cNvSpPr>
          <p:nvPr/>
        </p:nvSpPr>
        <p:spPr bwMode="auto">
          <a:xfrm>
            <a:off x="3022600" y="476250"/>
            <a:ext cx="61214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Вы покидаете игру.</a:t>
            </a: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3402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84763"/>
            <a:ext cx="16557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3" name="Picture 3" descr="340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804025" y="5157788"/>
            <a:ext cx="1655763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323850" y="6165850"/>
            <a:ext cx="2841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Продолжить игру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6588125" y="6165850"/>
            <a:ext cx="237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Покинуть игру</a:t>
            </a:r>
          </a:p>
        </p:txBody>
      </p:sp>
      <p:pic>
        <p:nvPicPr>
          <p:cNvPr id="4506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292475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3" name="WordArt 7"/>
          <p:cNvSpPr>
            <a:spLocks noChangeArrowheads="1" noChangeShapeType="1" noTextEdit="1"/>
          </p:cNvSpPr>
          <p:nvPr/>
        </p:nvSpPr>
        <p:spPr bwMode="auto">
          <a:xfrm>
            <a:off x="2987675" y="2060575"/>
            <a:ext cx="59769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У Вас 100 000 рублей!</a:t>
            </a:r>
          </a:p>
        </p:txBody>
      </p:sp>
      <p:sp>
        <p:nvSpPr>
          <p:cNvPr id="45064" name="WordArt 8"/>
          <p:cNvSpPr>
            <a:spLocks noChangeArrowheads="1" noChangeShapeType="1" noTextEdit="1"/>
          </p:cNvSpPr>
          <p:nvPr/>
        </p:nvSpPr>
        <p:spPr bwMode="auto">
          <a:xfrm>
            <a:off x="3022600" y="476250"/>
            <a:ext cx="61214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Вы покидаете игру.</a:t>
            </a:r>
          </a:p>
        </p:txBody>
      </p:sp>
    </p:spTree>
  </p:cSld>
  <p:clrMapOvr>
    <a:masterClrMapping/>
  </p:clrMapOvr>
  <p:transition>
    <p:sndAc>
      <p:stSnd>
        <p:snd r:embed="rId2" name="LO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4"/>
          <p:cNvSpPr>
            <a:spLocks noChangeArrowheads="1" noChangeShapeType="1" noTextEdit="1"/>
          </p:cNvSpPr>
          <p:nvPr/>
        </p:nvSpPr>
        <p:spPr bwMode="auto">
          <a:xfrm>
            <a:off x="755650" y="1773238"/>
            <a:ext cx="7489825" cy="1338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До новой встречи!</a:t>
            </a:r>
          </a:p>
        </p:txBody>
      </p:sp>
    </p:spTree>
  </p:cSld>
  <p:clrMapOvr>
    <a:masterClrMapping/>
  </p:clrMapOvr>
  <p:transition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Прямоугольник 1"/>
          <p:cNvSpPr>
            <a:spLocks noChangeArrowheads="1"/>
          </p:cNvSpPr>
          <p:nvPr/>
        </p:nvSpPr>
        <p:spPr bwMode="auto">
          <a:xfrm>
            <a:off x="428625" y="1285875"/>
            <a:ext cx="8286750" cy="954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  <a:hlinkClick r:id="rId2"/>
              </a:rPr>
              <a:t>http://img842.imageshack.us/img842/1323/uq8sx.jpg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    - заставка игры</a:t>
            </a: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428625" y="3857625"/>
            <a:ext cx="81438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  <a:cs typeface="Times New Roman" pitchFamily="18" charset="0"/>
                <a:hlinkClick r:id="rId3"/>
              </a:rPr>
              <a:t>http://do.gendocs.ru/pars_docs/tw_refs/125/124165/124165_html_m1d622ee3.png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  - рисунок профессора</a:t>
            </a:r>
          </a:p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428625" y="2500313"/>
            <a:ext cx="82280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>
                <a:latin typeface="Times New Roman" pitchFamily="18" charset="0"/>
                <a:cs typeface="Times New Roman" pitchFamily="18" charset="0"/>
                <a:hlinkClick r:id="rId4"/>
              </a:rPr>
              <a:t>https://zvuk.top/tracks/кто-хочет-стать-миллионером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r>
              <a:rPr lang="ru-RU" sz="2800">
                <a:latin typeface="Times New Roman" pitchFamily="18" charset="0"/>
                <a:cs typeface="Times New Roman" pitchFamily="18" charset="0"/>
              </a:rPr>
              <a:t>звуки к игре</a:t>
            </a:r>
          </a:p>
        </p:txBody>
      </p:sp>
      <p:sp>
        <p:nvSpPr>
          <p:cNvPr id="47109" name="TextBox 7"/>
          <p:cNvSpPr txBox="1">
            <a:spLocks noChangeArrowheads="1"/>
          </p:cNvSpPr>
          <p:nvPr/>
        </p:nvSpPr>
        <p:spPr bwMode="auto">
          <a:xfrm>
            <a:off x="2714625" y="214313"/>
            <a:ext cx="3859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Ресурсы интернета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6155" name="Picture 4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6" name="Picture 5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48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9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AutoShape 10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6153" name="WordArt 11"/>
          <p:cNvSpPr>
            <a:spLocks noChangeArrowheads="1" noChangeShapeType="1" noTextEdit="1"/>
          </p:cNvSpPr>
          <p:nvPr/>
        </p:nvSpPr>
        <p:spPr bwMode="auto">
          <a:xfrm>
            <a:off x="4859338" y="563563"/>
            <a:ext cx="23241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Поздравляем!</a:t>
            </a:r>
          </a:p>
        </p:txBody>
      </p:sp>
      <p:sp>
        <p:nvSpPr>
          <p:cNvPr id="65548" name="WordArt 12"/>
          <p:cNvSpPr>
            <a:spLocks noChangeArrowheads="1" noChangeShapeType="1" noTextEdit="1"/>
          </p:cNvSpPr>
          <p:nvPr/>
        </p:nvSpPr>
        <p:spPr bwMode="auto">
          <a:xfrm>
            <a:off x="3995738" y="1844675"/>
            <a:ext cx="4824412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Ваш выигрыш 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100 рублей</a:t>
            </a:r>
          </a:p>
        </p:txBody>
      </p:sp>
    </p:spTree>
  </p:cSld>
  <p:clrMapOvr>
    <a:masterClrMapping/>
  </p:clrMapOvr>
  <p:transition advClick="0" advTm="3000">
    <p:sndAc>
      <p:stSnd>
        <p:snd r:embed="rId2" name="W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7172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7173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7174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7175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7176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7177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50 000</a:t>
            </a:r>
          </a:p>
        </p:txBody>
      </p:sp>
      <p:sp>
        <p:nvSpPr>
          <p:cNvPr id="7178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5 000</a:t>
            </a:r>
          </a:p>
        </p:txBody>
      </p:sp>
      <p:sp>
        <p:nvSpPr>
          <p:cNvPr id="7179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1000</a:t>
            </a:r>
          </a:p>
        </p:txBody>
      </p:sp>
      <p:sp>
        <p:nvSpPr>
          <p:cNvPr id="7180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</a:t>
            </a:r>
          </a:p>
        </p:txBody>
      </p:sp>
      <p:sp>
        <p:nvSpPr>
          <p:cNvPr id="7181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grpSp>
        <p:nvGrpSpPr>
          <p:cNvPr id="7182" name="Группа 22"/>
          <p:cNvGrpSpPr>
            <a:grpSpLocks/>
          </p:cNvGrpSpPr>
          <p:nvPr/>
        </p:nvGrpSpPr>
        <p:grpSpPr bwMode="auto">
          <a:xfrm>
            <a:off x="3995738" y="188913"/>
            <a:ext cx="1079500" cy="1008062"/>
            <a:chOff x="3995738" y="188913"/>
            <a:chExt cx="1079500" cy="1008062"/>
          </a:xfrm>
        </p:grpSpPr>
        <p:sp>
          <p:nvSpPr>
            <p:cNvPr id="7184" name="Oval 19"/>
            <p:cNvSpPr>
              <a:spLocks noChangeArrowheads="1"/>
            </p:cNvSpPr>
            <p:nvPr/>
          </p:nvSpPr>
          <p:spPr bwMode="auto">
            <a:xfrm>
              <a:off x="3995738" y="188913"/>
              <a:ext cx="1079500" cy="10080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7185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7538" y="333375"/>
              <a:ext cx="309562" cy="503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6" name="Picture 2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40200" y="404813"/>
              <a:ext cx="27305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7" name="Picture 2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16463" y="404813"/>
              <a:ext cx="27305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83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2412206" y="1647923"/>
            <a:ext cx="4608513" cy="2033588"/>
          </a:xfrm>
          <a:prstGeom prst="wedgeRoundRectCallout">
            <a:avLst>
              <a:gd name="adj1" fmla="val -77282"/>
              <a:gd name="adj2" fmla="val -25486"/>
              <a:gd name="adj3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 dirty="0"/>
              <a:t>Год основания Перми</a:t>
            </a:r>
            <a:endParaRPr lang="ru-RU" dirty="0"/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8197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40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Г     1723</a:t>
            </a:r>
          </a:p>
        </p:txBody>
      </p:sp>
      <p:sp>
        <p:nvSpPr>
          <p:cNvPr id="8198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5661025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Б 1726</a:t>
            </a:r>
          </a:p>
        </p:txBody>
      </p:sp>
      <p:sp>
        <p:nvSpPr>
          <p:cNvPr id="9223" name="AutoShape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70840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В     1724</a:t>
            </a:r>
          </a:p>
        </p:txBody>
      </p:sp>
      <p:sp>
        <p:nvSpPr>
          <p:cNvPr id="9224" name="AutoShape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23850" y="4292600"/>
            <a:ext cx="2952750" cy="792163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/>
              <a:t>А  1725 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50 000</a:t>
            </a:r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5 000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1000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</a:t>
            </a:r>
          </a:p>
        </p:txBody>
      </p:sp>
      <p:sp>
        <p:nvSpPr>
          <p:cNvPr id="9234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sp>
        <p:nvSpPr>
          <p:cNvPr id="8211" name="Oval 19"/>
          <p:cNvSpPr>
            <a:spLocks noChangeArrowheads="1"/>
          </p:cNvSpPr>
          <p:nvPr/>
        </p:nvSpPr>
        <p:spPr bwMode="auto">
          <a:xfrm>
            <a:off x="3995738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212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33375"/>
            <a:ext cx="309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3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6463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5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4"/>
                  </p:tgtEl>
                </p:cond>
              </p:nextCondLst>
            </p:seq>
          </p:childTnLst>
        </p:cTn>
      </p:par>
    </p:tnLst>
    <p:bldLst>
      <p:bldP spid="9223" grpId="0" animBg="1"/>
      <p:bldP spid="92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04813"/>
            <a:ext cx="3429000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1403350" y="3357563"/>
            <a:ext cx="6985000" cy="2828925"/>
            <a:chOff x="884" y="2115"/>
            <a:chExt cx="4400" cy="1782"/>
          </a:xfrm>
        </p:grpSpPr>
        <p:pic>
          <p:nvPicPr>
            <p:cNvPr id="9227" name="Picture 4" descr="0259e3469922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84" y="2341"/>
              <a:ext cx="2160" cy="1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8" name="Picture 5" descr="41904942a420"/>
            <p:cNvPicPr>
              <a:picLocks noChangeAspect="1" noChangeArrowheads="1" noCrop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80" y="2115"/>
              <a:ext cx="2404" cy="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220" name="Picture 6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88913"/>
            <a:ext cx="8496300" cy="39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6165850"/>
            <a:ext cx="8496300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-2665413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9" descr="9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400000">
            <a:off x="5688012" y="3249613"/>
            <a:ext cx="61198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AutoShape 10"/>
          <p:cNvSpPr>
            <a:spLocks noChangeArrowheads="1"/>
          </p:cNvSpPr>
          <p:nvPr/>
        </p:nvSpPr>
        <p:spPr bwMode="auto">
          <a:xfrm>
            <a:off x="3000375" y="476250"/>
            <a:ext cx="5783263" cy="865188"/>
          </a:xfrm>
          <a:prstGeom prst="ribbon2">
            <a:avLst>
              <a:gd name="adj1" fmla="val 12500"/>
              <a:gd name="adj2" fmla="val 50000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9225" name="WordArt 11"/>
          <p:cNvSpPr>
            <a:spLocks noChangeArrowheads="1" noChangeShapeType="1" noTextEdit="1"/>
          </p:cNvSpPr>
          <p:nvPr/>
        </p:nvSpPr>
        <p:spPr bwMode="auto">
          <a:xfrm>
            <a:off x="4859338" y="563563"/>
            <a:ext cx="2324100" cy="628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Поздравляем!</a:t>
            </a:r>
          </a:p>
        </p:txBody>
      </p:sp>
      <p:sp>
        <p:nvSpPr>
          <p:cNvPr id="64524" name="WordArt 12"/>
          <p:cNvSpPr>
            <a:spLocks noChangeArrowheads="1" noChangeShapeType="1" noTextEdit="1"/>
          </p:cNvSpPr>
          <p:nvPr/>
        </p:nvSpPr>
        <p:spPr bwMode="auto">
          <a:xfrm>
            <a:off x="3924300" y="1844675"/>
            <a:ext cx="460851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Вы заработали</a:t>
            </a:r>
          </a:p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500 рублей</a:t>
            </a:r>
          </a:p>
        </p:txBody>
      </p:sp>
    </p:spTree>
  </p:cSld>
  <p:clrMapOvr>
    <a:masterClrMapping/>
  </p:clrMapOvr>
  <p:transition advClick="0" advTm="3000">
    <p:sndAc>
      <p:stSnd>
        <p:snd r:embed="rId2" name="W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24860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AutoShape 4"/>
          <p:cNvSpPr>
            <a:spLocks noChangeArrowheads="1"/>
          </p:cNvSpPr>
          <p:nvPr/>
        </p:nvSpPr>
        <p:spPr bwMode="auto">
          <a:xfrm>
            <a:off x="7524750" y="18891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1 000 000</a:t>
            </a:r>
          </a:p>
        </p:txBody>
      </p:sp>
      <p:sp>
        <p:nvSpPr>
          <p:cNvPr id="10244" name="AutoShape 9"/>
          <p:cNvSpPr>
            <a:spLocks noChangeArrowheads="1"/>
          </p:cNvSpPr>
          <p:nvPr/>
        </p:nvSpPr>
        <p:spPr bwMode="auto">
          <a:xfrm>
            <a:off x="7524750" y="7651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500 000</a:t>
            </a:r>
          </a:p>
        </p:txBody>
      </p:sp>
      <p:sp>
        <p:nvSpPr>
          <p:cNvPr id="10245" name="AutoShape 10"/>
          <p:cNvSpPr>
            <a:spLocks noChangeArrowheads="1"/>
          </p:cNvSpPr>
          <p:nvPr/>
        </p:nvSpPr>
        <p:spPr bwMode="auto">
          <a:xfrm>
            <a:off x="7524750" y="594995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0246" name="AutoShape 11"/>
          <p:cNvSpPr>
            <a:spLocks noChangeArrowheads="1"/>
          </p:cNvSpPr>
          <p:nvPr/>
        </p:nvSpPr>
        <p:spPr bwMode="auto">
          <a:xfrm>
            <a:off x="7524750" y="14128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250 000</a:t>
            </a:r>
          </a:p>
        </p:txBody>
      </p:sp>
      <p:sp>
        <p:nvSpPr>
          <p:cNvPr id="10247" name="AutoShape 12"/>
          <p:cNvSpPr>
            <a:spLocks noChangeArrowheads="1"/>
          </p:cNvSpPr>
          <p:nvPr/>
        </p:nvSpPr>
        <p:spPr bwMode="auto">
          <a:xfrm>
            <a:off x="7524750" y="2060575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125 000</a:t>
            </a:r>
          </a:p>
        </p:txBody>
      </p:sp>
      <p:sp>
        <p:nvSpPr>
          <p:cNvPr id="10248" name="AutoShape 13"/>
          <p:cNvSpPr>
            <a:spLocks noChangeArrowheads="1"/>
          </p:cNvSpPr>
          <p:nvPr/>
        </p:nvSpPr>
        <p:spPr bwMode="auto">
          <a:xfrm>
            <a:off x="7524750" y="2708275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100 000</a:t>
            </a:r>
          </a:p>
        </p:txBody>
      </p:sp>
      <p:sp>
        <p:nvSpPr>
          <p:cNvPr id="10249" name="AutoShape 14"/>
          <p:cNvSpPr>
            <a:spLocks noChangeArrowheads="1"/>
          </p:cNvSpPr>
          <p:nvPr/>
        </p:nvSpPr>
        <p:spPr bwMode="auto">
          <a:xfrm>
            <a:off x="7524750" y="3357563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50 000</a:t>
            </a:r>
          </a:p>
        </p:txBody>
      </p:sp>
      <p:sp>
        <p:nvSpPr>
          <p:cNvPr id="10250" name="AutoShape 15"/>
          <p:cNvSpPr>
            <a:spLocks noChangeArrowheads="1"/>
          </p:cNvSpPr>
          <p:nvPr/>
        </p:nvSpPr>
        <p:spPr bwMode="auto">
          <a:xfrm>
            <a:off x="7524750" y="4076700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5 000</a:t>
            </a:r>
          </a:p>
        </p:txBody>
      </p:sp>
      <p:sp>
        <p:nvSpPr>
          <p:cNvPr id="10251" name="AutoShape 16"/>
          <p:cNvSpPr>
            <a:spLocks noChangeArrowheads="1"/>
          </p:cNvSpPr>
          <p:nvPr/>
        </p:nvSpPr>
        <p:spPr bwMode="auto">
          <a:xfrm>
            <a:off x="7524750" y="4652963"/>
            <a:ext cx="1439863" cy="4318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1000</a:t>
            </a:r>
          </a:p>
        </p:txBody>
      </p:sp>
      <p:sp>
        <p:nvSpPr>
          <p:cNvPr id="10252" name="AutoShape 17"/>
          <p:cNvSpPr>
            <a:spLocks noChangeArrowheads="1"/>
          </p:cNvSpPr>
          <p:nvPr/>
        </p:nvSpPr>
        <p:spPr bwMode="auto">
          <a:xfrm>
            <a:off x="7524750" y="5373688"/>
            <a:ext cx="143986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10253" name="Oval 18"/>
          <p:cNvSpPr>
            <a:spLocks noChangeArrowheads="1"/>
          </p:cNvSpPr>
          <p:nvPr/>
        </p:nvSpPr>
        <p:spPr bwMode="auto">
          <a:xfrm>
            <a:off x="2627313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50/50</a:t>
            </a:r>
          </a:p>
        </p:txBody>
      </p:sp>
      <p:sp>
        <p:nvSpPr>
          <p:cNvPr id="10254" name="Oval 19"/>
          <p:cNvSpPr>
            <a:spLocks noChangeArrowheads="1"/>
          </p:cNvSpPr>
          <p:nvPr/>
        </p:nvSpPr>
        <p:spPr bwMode="auto">
          <a:xfrm>
            <a:off x="3995738" y="188913"/>
            <a:ext cx="1079500" cy="10080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55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33375"/>
            <a:ext cx="309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6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404813"/>
            <a:ext cx="2730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8" name="Picture 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188913"/>
            <a:ext cx="10795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895</Words>
  <Application>Microsoft Office PowerPoint</Application>
  <PresentationFormat>Экран (4:3)</PresentationFormat>
  <Paragraphs>374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8" baseType="lpstr">
      <vt:lpstr>Arial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soh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serga</dc:creator>
  <cp:lastModifiedBy>user</cp:lastModifiedBy>
  <cp:revision>33</cp:revision>
  <dcterms:created xsi:type="dcterms:W3CDTF">2009-12-08T10:28:34Z</dcterms:created>
  <dcterms:modified xsi:type="dcterms:W3CDTF">2025-01-10T18:18:27Z</dcterms:modified>
</cp:coreProperties>
</file>